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09350" cx="20104100"/>
  <p:notesSz cx="20104100" cy="1130935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90">
          <p15:clr>
            <a:srgbClr val="A4A3A4"/>
          </p15:clr>
        </p15:guide>
        <p15:guide id="2" pos="2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0" orient="horz"/>
        <p:guide pos="21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a0a44e8ca7_0_2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a0a44e8ca7_0_2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a0a44e8ca7_0_24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f1e590147_3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2f1e590147_3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10e66b110_0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310e66b110_0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f1e590147_2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2f1e590147_2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f1e590147_1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2f1e590147_1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1819317" y="3385415"/>
            <a:ext cx="14752473" cy="691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904475" y="7916524"/>
            <a:ext cx="14553141" cy="934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58"/>
              <a:buFont typeface="Century Gothic"/>
              <a:buNone/>
              <a:defRPr b="0" sz="395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1904473" y="1130935"/>
            <a:ext cx="14553142" cy="6003728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904474" y="8851116"/>
            <a:ext cx="14553139" cy="814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904472" y="2387529"/>
            <a:ext cx="14553144" cy="3267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15"/>
              <a:buFont typeface="Century Gothic"/>
              <a:buNone/>
              <a:defRPr sz="791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904472" y="6031653"/>
            <a:ext cx="14553144" cy="3895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2374"/>
              <a:buNone/>
              <a:defRPr sz="2968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2596782" y="2387529"/>
            <a:ext cx="13190537" cy="3831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15"/>
              <a:buFont typeface="Century Gothic"/>
              <a:buNone/>
              <a:defRPr sz="791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3183150" y="6218945"/>
            <a:ext cx="12003838" cy="564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b="0" i="0" sz="2309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904472" y="7174556"/>
            <a:ext cx="14553144" cy="276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2374"/>
              <a:buNone/>
              <a:defRPr sz="2968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481251" y="1601669"/>
            <a:ext cx="1322319" cy="318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118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5385589" y="4310329"/>
            <a:ext cx="1322319" cy="318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118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904471" y="5152039"/>
            <a:ext cx="14553146" cy="2726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96"/>
              <a:buFont typeface="Century Gothic"/>
              <a:buNone/>
              <a:defRPr b="0" sz="6596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904472" y="7878255"/>
            <a:ext cx="14553144" cy="1418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2638"/>
              <a:buNone/>
              <a:defRPr sz="3298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374"/>
              <a:buNone/>
              <a:defRPr sz="296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sz="263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26"/>
              <a:buFont typeface="Century Gothic"/>
              <a:buNone/>
              <a:defRPr sz="692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1043703" y="3267145"/>
            <a:ext cx="4859259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1075884" y="4398081"/>
            <a:ext cx="4827078" cy="5919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6403993" y="3267145"/>
            <a:ext cx="4841739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6386590" y="4398081"/>
            <a:ext cx="4859141" cy="5919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11748334" y="3267145"/>
            <a:ext cx="4834932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11748334" y="4398081"/>
            <a:ext cx="4834932" cy="5919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6144253" y="3518465"/>
            <a:ext cx="0" cy="653429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1480422" y="3518465"/>
            <a:ext cx="0" cy="65416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26"/>
              <a:buFont typeface="Century Gothic"/>
              <a:buNone/>
              <a:defRPr sz="692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1075884" y="7010130"/>
            <a:ext cx="4848020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1075884" y="3644124"/>
            <a:ext cx="4848020" cy="251318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1075884" y="7960430"/>
            <a:ext cx="4848020" cy="108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6413418" y="7010130"/>
            <a:ext cx="4832314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6413416" y="3644124"/>
            <a:ext cx="4832314" cy="251318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6411186" y="7960428"/>
            <a:ext cx="4838713" cy="108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11748334" y="7010130"/>
            <a:ext cx="4834932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11748333" y="3644124"/>
            <a:ext cx="4834932" cy="251318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11748128" y="7960425"/>
            <a:ext cx="4841337" cy="108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6144253" y="3518465"/>
            <a:ext cx="0" cy="653429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11480422" y="3518465"/>
            <a:ext cx="0" cy="65416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5736224" y="-531492"/>
            <a:ext cx="6918659" cy="14752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10334427" y="4068327"/>
            <a:ext cx="9607712" cy="2889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2769240" y="-229943"/>
            <a:ext cx="8853753" cy="1224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649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ctrTitle"/>
          </p:nvPr>
        </p:nvSpPr>
        <p:spPr>
          <a:xfrm>
            <a:off x="1904473" y="2387530"/>
            <a:ext cx="14553142" cy="54907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873"/>
              <a:buFont typeface="Century Gothic"/>
              <a:buNone/>
              <a:defRPr sz="11873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904473" y="7878254"/>
            <a:ext cx="14553142" cy="1420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649"/>
              </a:spcBef>
              <a:spcAft>
                <a:spcPts val="0"/>
              </a:spcAft>
              <a:buSzPts val="2638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649"/>
              </a:spcBef>
              <a:spcAft>
                <a:spcPts val="0"/>
              </a:spcAft>
              <a:buSzPts val="2374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649"/>
              </a:spcBef>
              <a:spcAft>
                <a:spcPts val="0"/>
              </a:spcAft>
              <a:buSzPts val="211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649"/>
              </a:spcBef>
              <a:spcAft>
                <a:spcPts val="0"/>
              </a:spcAft>
              <a:buSzPts val="1847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904475" y="4719210"/>
            <a:ext cx="14553141" cy="31590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96"/>
              <a:buFont typeface="Century Gothic"/>
              <a:buNone/>
              <a:defRPr b="0" sz="6596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904473" y="7878255"/>
            <a:ext cx="14553142" cy="1418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2638"/>
              <a:buNone/>
              <a:defRPr sz="3298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374"/>
              <a:buNone/>
              <a:defRPr sz="296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sz="263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819316" y="3398042"/>
            <a:ext cx="7249380" cy="691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374" lvl="0" marL="457200" algn="l">
              <a:spcBef>
                <a:spcPts val="1649"/>
              </a:spcBef>
              <a:spcAft>
                <a:spcPts val="0"/>
              </a:spcAft>
              <a:buSzPts val="2374"/>
              <a:buChar char="►"/>
              <a:defRPr sz="2968"/>
            </a:lvl1pPr>
            <a:lvl2pPr indent="-362610" lvl="1" marL="914400" algn="l">
              <a:spcBef>
                <a:spcPts val="1649"/>
              </a:spcBef>
              <a:spcAft>
                <a:spcPts val="0"/>
              </a:spcAft>
              <a:buSzPts val="2110"/>
              <a:buChar char="►"/>
              <a:defRPr sz="2638"/>
            </a:lvl2pPr>
            <a:lvl3pPr indent="-345897" lvl="2" marL="13716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3pPr>
            <a:lvl4pPr indent="-329133" lvl="3" marL="1828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4pPr>
            <a:lvl5pPr indent="-329133" lvl="4" marL="22860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5pPr>
            <a:lvl6pPr indent="-329133" lvl="5" marL="27432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6pPr>
            <a:lvl7pPr indent="-329133" lvl="6" marL="32004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7pPr>
            <a:lvl8pPr indent="-329133" lvl="7" marL="36576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8pPr>
            <a:lvl9pPr indent="-329133" lvl="8" marL="4114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9324024" y="3390649"/>
            <a:ext cx="7249383" cy="6926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374" lvl="0" marL="457200" algn="l">
              <a:spcBef>
                <a:spcPts val="1649"/>
              </a:spcBef>
              <a:spcAft>
                <a:spcPts val="0"/>
              </a:spcAft>
              <a:buSzPts val="2374"/>
              <a:buChar char="►"/>
              <a:defRPr sz="2968"/>
            </a:lvl1pPr>
            <a:lvl2pPr indent="-362610" lvl="1" marL="914400" algn="l">
              <a:spcBef>
                <a:spcPts val="1649"/>
              </a:spcBef>
              <a:spcAft>
                <a:spcPts val="0"/>
              </a:spcAft>
              <a:buSzPts val="2110"/>
              <a:buChar char="►"/>
              <a:defRPr sz="2638"/>
            </a:lvl2pPr>
            <a:lvl3pPr indent="-345897" lvl="2" marL="13716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3pPr>
            <a:lvl4pPr indent="-329133" lvl="3" marL="1828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4pPr>
            <a:lvl5pPr indent="-329133" lvl="4" marL="22860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5pPr>
            <a:lvl6pPr indent="-329133" lvl="5" marL="27432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6pPr>
            <a:lvl7pPr indent="-329133" lvl="6" marL="32004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7pPr>
            <a:lvl8pPr indent="-329133" lvl="7" marL="36576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8pPr>
            <a:lvl9pPr indent="-329133" lvl="8" marL="4114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26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819317" y="3141486"/>
            <a:ext cx="7249378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1819316" y="4146762"/>
            <a:ext cx="7249380" cy="61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374" lvl="0" marL="457200" algn="l">
              <a:spcBef>
                <a:spcPts val="1649"/>
              </a:spcBef>
              <a:spcAft>
                <a:spcPts val="0"/>
              </a:spcAft>
              <a:buSzPts val="2374"/>
              <a:buChar char="►"/>
              <a:defRPr sz="2968"/>
            </a:lvl1pPr>
            <a:lvl2pPr indent="-362610" lvl="1" marL="914400" algn="l">
              <a:spcBef>
                <a:spcPts val="1649"/>
              </a:spcBef>
              <a:spcAft>
                <a:spcPts val="0"/>
              </a:spcAft>
              <a:buSzPts val="2110"/>
              <a:buChar char="►"/>
              <a:defRPr sz="2638"/>
            </a:lvl2pPr>
            <a:lvl3pPr indent="-345897" lvl="2" marL="13716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3pPr>
            <a:lvl4pPr indent="-329133" lvl="3" marL="1828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4pPr>
            <a:lvl5pPr indent="-329133" lvl="4" marL="22860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5pPr>
            <a:lvl6pPr indent="-329133" lvl="5" marL="27432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6pPr>
            <a:lvl7pPr indent="-329133" lvl="6" marL="32004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7pPr>
            <a:lvl8pPr indent="-329133" lvl="7" marL="36576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8pPr>
            <a:lvl9pPr indent="-329133" lvl="8" marL="4114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9324027" y="3141486"/>
            <a:ext cx="7249380" cy="950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3166"/>
              <a:buNone/>
              <a:defRPr b="0" sz="3958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2638"/>
              <a:buNone/>
              <a:defRPr b="1" sz="3298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2374"/>
              <a:buNone/>
              <a:defRPr b="1" sz="2968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2110"/>
              <a:buNone/>
              <a:defRPr b="1" sz="2638"/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9324027" y="4146762"/>
            <a:ext cx="7249380" cy="61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374" lvl="0" marL="457200" algn="l">
              <a:spcBef>
                <a:spcPts val="1649"/>
              </a:spcBef>
              <a:spcAft>
                <a:spcPts val="0"/>
              </a:spcAft>
              <a:buSzPts val="2374"/>
              <a:buChar char="►"/>
              <a:defRPr sz="2968"/>
            </a:lvl1pPr>
            <a:lvl2pPr indent="-362610" lvl="1" marL="914400" algn="l">
              <a:spcBef>
                <a:spcPts val="1649"/>
              </a:spcBef>
              <a:spcAft>
                <a:spcPts val="0"/>
              </a:spcAft>
              <a:buSzPts val="2110"/>
              <a:buChar char="►"/>
              <a:defRPr sz="2638"/>
            </a:lvl2pPr>
            <a:lvl3pPr indent="-345897" lvl="2" marL="13716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3pPr>
            <a:lvl4pPr indent="-329133" lvl="3" marL="1828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4pPr>
            <a:lvl5pPr indent="-329133" lvl="4" marL="22860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5pPr>
            <a:lvl6pPr indent="-329133" lvl="5" marL="27432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6pPr>
            <a:lvl7pPr indent="-329133" lvl="6" marL="32004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7pPr>
            <a:lvl8pPr indent="-329133" lvl="7" marL="36576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8pPr>
            <a:lvl9pPr indent="-329133" lvl="8" marL="4114800" algn="l">
              <a:spcBef>
                <a:spcPts val="1649"/>
              </a:spcBef>
              <a:spcAft>
                <a:spcPts val="0"/>
              </a:spcAft>
              <a:buSzPts val="1583"/>
              <a:buChar char="►"/>
              <a:defRPr sz="1979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904469" y="2387530"/>
            <a:ext cx="5608213" cy="2387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58"/>
              <a:buFont typeface="Century Gothic"/>
              <a:buNone/>
              <a:defRPr b="0" sz="395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7889633" y="2387529"/>
            <a:ext cx="8567983" cy="7539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6138" lvl="0" marL="457200" algn="l">
              <a:spcBef>
                <a:spcPts val="1649"/>
              </a:spcBef>
              <a:spcAft>
                <a:spcPts val="0"/>
              </a:spcAft>
              <a:buSzPts val="2638"/>
              <a:buChar char="►"/>
              <a:defRPr sz="3298"/>
            </a:lvl1pPr>
            <a:lvl2pPr indent="-379374" lvl="1" marL="914400" algn="l">
              <a:spcBef>
                <a:spcPts val="1649"/>
              </a:spcBef>
              <a:spcAft>
                <a:spcPts val="0"/>
              </a:spcAft>
              <a:buSzPts val="2374"/>
              <a:buChar char="►"/>
              <a:defRPr sz="2968"/>
            </a:lvl2pPr>
            <a:lvl3pPr indent="-362610" lvl="2" marL="1371600" algn="l">
              <a:spcBef>
                <a:spcPts val="1649"/>
              </a:spcBef>
              <a:spcAft>
                <a:spcPts val="0"/>
              </a:spcAft>
              <a:buSzPts val="2110"/>
              <a:buChar char="►"/>
              <a:defRPr sz="2638"/>
            </a:lvl3pPr>
            <a:lvl4pPr indent="-345897" lvl="3" marL="18288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4pPr>
            <a:lvl5pPr indent="-345897" lvl="4" marL="22860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5pPr>
            <a:lvl6pPr indent="-345897" lvl="5" marL="27432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6pPr>
            <a:lvl7pPr indent="-345897" lvl="6" marL="32004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7pPr>
            <a:lvl8pPr indent="-345897" lvl="7" marL="36576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8pPr>
            <a:lvl9pPr indent="-345897" lvl="8" marL="4114800" algn="l">
              <a:spcBef>
                <a:spcPts val="1649"/>
              </a:spcBef>
              <a:spcAft>
                <a:spcPts val="0"/>
              </a:spcAft>
              <a:buSzPts val="1847"/>
              <a:buChar char="►"/>
              <a:defRPr sz="2309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1904470" y="5160415"/>
            <a:ext cx="5608211" cy="4775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902744" y="3057700"/>
            <a:ext cx="8397990" cy="2596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936"/>
              <a:buFont typeface="Century Gothic"/>
              <a:buNone/>
              <a:defRPr b="0" sz="593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11459512" y="1884892"/>
            <a:ext cx="5277326" cy="7539567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904472" y="6031653"/>
            <a:ext cx="8384918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49"/>
              </a:spcBef>
              <a:spcAft>
                <a:spcPts val="0"/>
              </a:spcAft>
              <a:buSzPts val="1847"/>
              <a:buNone/>
              <a:defRPr sz="2309"/>
            </a:lvl1pPr>
            <a:lvl2pPr indent="-228600" lvl="1" marL="914400" algn="l">
              <a:spcBef>
                <a:spcPts val="1649"/>
              </a:spcBef>
              <a:spcAft>
                <a:spcPts val="0"/>
              </a:spcAft>
              <a:buSzPts val="1583"/>
              <a:buNone/>
              <a:defRPr sz="1979"/>
            </a:lvl2pPr>
            <a:lvl3pPr indent="-228600" lvl="2" marL="1371600" algn="l">
              <a:spcBef>
                <a:spcPts val="1649"/>
              </a:spcBef>
              <a:spcAft>
                <a:spcPts val="0"/>
              </a:spcAft>
              <a:buSzPts val="1319"/>
              <a:buNone/>
              <a:defRPr sz="1649"/>
            </a:lvl3pPr>
            <a:lvl4pPr indent="-228600" lvl="3" marL="1828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4pPr>
            <a:lvl5pPr indent="-228600" lvl="4" marL="22860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5pPr>
            <a:lvl6pPr indent="-228600" lvl="5" marL="27432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6pPr>
            <a:lvl7pPr indent="-228600" lvl="6" marL="32004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7pPr>
            <a:lvl8pPr indent="-228600" lvl="7" marL="36576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8pPr>
            <a:lvl9pPr indent="-228600" lvl="8" marL="4114800" algn="l">
              <a:spcBef>
                <a:spcPts val="1649"/>
              </a:spcBef>
              <a:spcAft>
                <a:spcPts val="0"/>
              </a:spcAft>
              <a:buSzPts val="1187"/>
              <a:buNone/>
              <a:defRPr sz="1484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4402509"/>
            <a:ext cx="6656865" cy="690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4769695"/>
            <a:ext cx="2510394" cy="39008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14195902" y="2764508"/>
            <a:ext cx="4649073" cy="4649399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13190698" y="1"/>
            <a:ext cx="2643918" cy="188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14190734" y="10052756"/>
            <a:ext cx="1638626" cy="1256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7211517" y="0"/>
            <a:ext cx="1130856" cy="1884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1065411" y="746565"/>
            <a:ext cx="15507996" cy="230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26"/>
              <a:buFont typeface="Century Gothic"/>
              <a:buNone/>
              <a:defRPr b="0" i="0" sz="6926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819317" y="3385415"/>
            <a:ext cx="14752473" cy="691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138" lvl="0" marL="4572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2638"/>
              <a:buFont typeface="Noto Sans Symbols"/>
              <a:buChar char="►"/>
              <a:defRPr b="0" i="0" sz="329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79374" lvl="1" marL="9144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2374"/>
              <a:buFont typeface="Noto Sans Symbols"/>
              <a:buChar char="►"/>
              <a:defRPr b="0" i="0" sz="296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62610" lvl="2" marL="13716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2110"/>
              <a:buFont typeface="Noto Sans Symbols"/>
              <a:buChar char="►"/>
              <a:defRPr b="0" i="0" sz="263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5897" lvl="3" marL="18288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5897" lvl="4" marL="22860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5897" lvl="5" marL="27432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5897" lvl="6" marL="32004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5897" lvl="7" marL="36576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5897" lvl="8" marL="4114800" marR="0" rtl="0" algn="l">
              <a:spcBef>
                <a:spcPts val="1649"/>
              </a:spcBef>
              <a:spcAft>
                <a:spcPts val="0"/>
              </a:spcAft>
              <a:buClr>
                <a:srgbClr val="86D1D8"/>
              </a:buClr>
              <a:buSzPts val="1847"/>
              <a:buFont typeface="Noto Sans Symbols"/>
              <a:buChar char="►"/>
              <a:defRPr b="0" i="0" sz="230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16746169" y="2953017"/>
            <a:ext cx="1633571" cy="50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4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14760548" y="5318772"/>
            <a:ext cx="6365088" cy="5026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4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7070908" y="487680"/>
            <a:ext cx="1382155" cy="1265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61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9"/>
          <p:cNvCxnSpPr/>
          <p:nvPr/>
        </p:nvCxnSpPr>
        <p:spPr>
          <a:xfrm rot="10800000">
            <a:off x="603250" y="10379075"/>
            <a:ext cx="188976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9"/>
          <p:cNvSpPr txBox="1"/>
          <p:nvPr/>
        </p:nvSpPr>
        <p:spPr>
          <a:xfrm>
            <a:off x="8604250" y="9055636"/>
            <a:ext cx="1005037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 TO REUSE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 rot="10800000">
            <a:off x="603250" y="9047448"/>
            <a:ext cx="188976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4250" y="473075"/>
            <a:ext cx="8643601" cy="27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28"/>
          <p:cNvCxnSpPr/>
          <p:nvPr/>
        </p:nvCxnSpPr>
        <p:spPr>
          <a:xfrm rot="10800000">
            <a:off x="953425" y="1787969"/>
            <a:ext cx="186690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8"/>
          <p:cNvCxnSpPr/>
          <p:nvPr/>
        </p:nvCxnSpPr>
        <p:spPr>
          <a:xfrm>
            <a:off x="2660650" y="1616075"/>
            <a:ext cx="61722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" name="Google Shape;294;p28"/>
          <p:cNvSpPr txBox="1"/>
          <p:nvPr>
            <p:ph type="title"/>
          </p:nvPr>
        </p:nvSpPr>
        <p:spPr>
          <a:xfrm>
            <a:off x="1564857" y="777826"/>
            <a:ext cx="157263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1A"/>
              </a:buClr>
              <a:buSzPts val="6600"/>
              <a:buFont typeface="Century Gothic"/>
              <a:buNone/>
            </a:pPr>
            <a:r>
              <a:rPr b="1" lang="it-IT" sz="6600">
                <a:solidFill>
                  <a:srgbClr val="92D01A"/>
                </a:solidFill>
              </a:rPr>
              <a:t> Go to market</a:t>
            </a:r>
            <a:br>
              <a:rPr b="1" lang="it-IT" sz="6600">
                <a:solidFill>
                  <a:srgbClr val="92D01A"/>
                </a:solidFill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8"/>
          <p:cNvCxnSpPr/>
          <p:nvPr/>
        </p:nvCxnSpPr>
        <p:spPr>
          <a:xfrm rot="10800000">
            <a:off x="11118850" y="2530475"/>
            <a:ext cx="0" cy="8382000"/>
          </a:xfrm>
          <a:prstGeom prst="straightConnector1">
            <a:avLst/>
          </a:prstGeom>
          <a:noFill/>
          <a:ln cap="flat" cmpd="sng" w="5080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28"/>
          <p:cNvSpPr txBox="1"/>
          <p:nvPr/>
        </p:nvSpPr>
        <p:spPr>
          <a:xfrm>
            <a:off x="12259375" y="2759075"/>
            <a:ext cx="5410200" cy="1231500"/>
          </a:xfrm>
          <a:prstGeom prst="rect">
            <a:avLst/>
          </a:prstGeom>
          <a:noFill/>
          <a:ln cap="flat" cmpd="sng" w="2540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it-IT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Sviluppare software e progettazione impianto. 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8375651" y="3489375"/>
            <a:ext cx="67056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12109451" y="6559939"/>
            <a:ext cx="67056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10536382" y="6299532"/>
            <a:ext cx="1143000" cy="1143000"/>
          </a:xfrm>
          <a:prstGeom prst="ellipse">
            <a:avLst/>
          </a:prstGeom>
          <a:solidFill>
            <a:srgbClr val="92D01A">
              <a:alpha val="6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2943800" y="5932075"/>
            <a:ext cx="7482300" cy="1446900"/>
          </a:xfrm>
          <a:prstGeom prst="rect">
            <a:avLst/>
          </a:prstGeom>
          <a:noFill/>
          <a:ln cap="flat" cmpd="sng" w="2540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it-IT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Stabilire una partnership con un centro di distribuzione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700" y="9870625"/>
            <a:ext cx="7482299" cy="1276350"/>
          </a:xfrm>
          <a:prstGeom prst="rect">
            <a:avLst/>
          </a:prstGeom>
          <a:noFill/>
          <a:ln cap="flat" cmpd="sng" w="28575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3914800" y="3693600"/>
            <a:ext cx="12787200" cy="17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l">
              <a:spcBef>
                <a:spcPts val="1649"/>
              </a:spcBef>
              <a:spcAft>
                <a:spcPts val="0"/>
              </a:spcAft>
              <a:buNone/>
            </a:pPr>
            <a:r>
              <a:rPr b="1" lang="it-IT" sz="11100"/>
              <a:t>Grazie per l’attenzione</a:t>
            </a:r>
            <a:r>
              <a:rPr b="1" lang="it-IT" sz="8900"/>
              <a:t> </a:t>
            </a:r>
            <a:endParaRPr sz="8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1686731" y="777875"/>
            <a:ext cx="5443855" cy="1032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6600">
                <a:solidFill>
                  <a:srgbClr val="92D050"/>
                </a:solidFill>
              </a:rPr>
              <a:t>PROBLEMA</a:t>
            </a:r>
            <a:endParaRPr sz="6600">
              <a:solidFill>
                <a:srgbClr val="92D050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-2683275" y="2842275"/>
            <a:ext cx="21704400" cy="6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None/>
            </a:pPr>
            <a:r>
              <a:rPr lang="it-IT" sz="5700">
                <a:solidFill>
                  <a:schemeClr val="lt1"/>
                </a:solidFill>
              </a:rPr>
              <a:t>           </a:t>
            </a:r>
            <a:r>
              <a:rPr lang="it-IT" sz="4000">
                <a:solidFill>
                  <a:schemeClr val="lt1"/>
                </a:solidFill>
              </a:rPr>
              <a:t>                 </a:t>
            </a:r>
            <a:r>
              <a:rPr lang="it-IT" sz="4300">
                <a:solidFill>
                  <a:schemeClr val="lt1"/>
                </a:solidFill>
              </a:rPr>
              <a:t>Implementazione del processo di sanificazione</a:t>
            </a:r>
            <a:endParaRPr sz="4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</a:rPr>
              <a:t>                                 </a:t>
            </a:r>
            <a:r>
              <a:rPr lang="it-IT" sz="4300">
                <a:solidFill>
                  <a:schemeClr val="lt1"/>
                </a:solidFill>
              </a:rPr>
              <a:t>Complessità organizzativa</a:t>
            </a:r>
            <a:endParaRPr sz="4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</a:rPr>
              <a:t>                                 Luoghi commerciali come centro di smistamento            </a:t>
            </a:r>
            <a:endParaRPr sz="4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</a:rPr>
              <a:t>                                 Movimentazione degli imballaggi non sanificati </a:t>
            </a:r>
            <a:endParaRPr sz="4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None/>
            </a:pPr>
            <a:r>
              <a:rPr lang="it-IT" sz="6000">
                <a:solidFill>
                  <a:schemeClr val="lt1"/>
                </a:solidFill>
              </a:rPr>
              <a:t>  hj</a:t>
            </a:r>
            <a:endParaRPr sz="6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1" name="Google Shape;161;p20"/>
          <p:cNvCxnSpPr/>
          <p:nvPr/>
        </p:nvCxnSpPr>
        <p:spPr>
          <a:xfrm rot="10800000">
            <a:off x="832475" y="1810194"/>
            <a:ext cx="188976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20"/>
          <p:cNvCxnSpPr/>
          <p:nvPr/>
        </p:nvCxnSpPr>
        <p:spPr>
          <a:xfrm rot="10800000">
            <a:off x="450850" y="10379075"/>
            <a:ext cx="188976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 amt="52000"/>
          </a:blip>
          <a:srcRect b="0" l="0" r="0" t="0"/>
          <a:stretch/>
        </p:blipFill>
        <p:spPr>
          <a:xfrm>
            <a:off x="832469" y="1046603"/>
            <a:ext cx="734605" cy="73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1686729" y="3299395"/>
            <a:ext cx="397548" cy="119340"/>
          </a:xfrm>
          <a:prstGeom prst="cloud">
            <a:avLst/>
          </a:prstGeom>
          <a:solidFill>
            <a:srgbClr val="92D01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1686729" y="4366195"/>
            <a:ext cx="397548" cy="119340"/>
          </a:xfrm>
          <a:prstGeom prst="cloud">
            <a:avLst/>
          </a:prstGeom>
          <a:solidFill>
            <a:srgbClr val="92D01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686729" y="5432995"/>
            <a:ext cx="397548" cy="119340"/>
          </a:xfrm>
          <a:prstGeom prst="cloud">
            <a:avLst/>
          </a:prstGeom>
          <a:solidFill>
            <a:srgbClr val="92D01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686729" y="6423595"/>
            <a:ext cx="397548" cy="119340"/>
          </a:xfrm>
          <a:prstGeom prst="cloud">
            <a:avLst/>
          </a:prstGeom>
          <a:solidFill>
            <a:srgbClr val="92D01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1686729" y="7337995"/>
            <a:ext cx="397548" cy="119340"/>
          </a:xfrm>
          <a:prstGeom prst="cloud">
            <a:avLst/>
          </a:prstGeom>
          <a:solidFill>
            <a:srgbClr val="92D01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2323650" y="6980925"/>
            <a:ext cx="13363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</a:rPr>
              <a:t>Cauzione </a:t>
            </a:r>
            <a:endParaRPr sz="4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3028711" y="655888"/>
            <a:ext cx="17075400" cy="5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6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6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t/>
            </a:r>
            <a:endParaRPr sz="5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t/>
            </a:r>
            <a:endParaRPr sz="5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t/>
            </a:r>
            <a:endParaRPr sz="5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 </a:t>
            </a:r>
            <a:r>
              <a:rPr lang="it-IT" sz="45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Eco</a:t>
            </a:r>
            <a:r>
              <a:rPr lang="it-IT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che promuove il riutilizzo, </a:t>
            </a:r>
            <a:endParaRPr sz="4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 semplifica ai consumatori e ai rivenditori </a:t>
            </a:r>
            <a:endParaRPr sz="4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lo rende conveniente e scalabile per le aziende.</a:t>
            </a:r>
            <a:endParaRPr sz="48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 rot="10800000">
            <a:off x="922625" y="1807331"/>
            <a:ext cx="186690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061" y="353241"/>
            <a:ext cx="1513640" cy="1044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1575225" y="7371275"/>
            <a:ext cx="83205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17339525" y="9012150"/>
            <a:ext cx="28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391300" y="655900"/>
            <a:ext cx="4491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6600">
                <a:solidFill>
                  <a:srgbClr val="92D050"/>
                </a:solidFill>
              </a:rPr>
              <a:t>Cos’è ?   </a:t>
            </a:r>
            <a:endParaRPr sz="6600">
              <a:solidFill>
                <a:srgbClr val="92D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441097" y="282900"/>
            <a:ext cx="59631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5726">
                <a:solidFill>
                  <a:srgbClr val="92D050"/>
                </a:solidFill>
              </a:rPr>
              <a:t>E-commerce  </a:t>
            </a:r>
            <a:endParaRPr sz="5726">
              <a:solidFill>
                <a:srgbClr val="92D050"/>
              </a:solidFill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4377513" y="6553797"/>
            <a:ext cx="41181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8609976" y="5090792"/>
            <a:ext cx="55740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8346876" y="7950184"/>
            <a:ext cx="55740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 rot="10800000">
            <a:off x="2617275" y="6004550"/>
            <a:ext cx="15572700" cy="21600"/>
          </a:xfrm>
          <a:prstGeom prst="straightConnector1">
            <a:avLst/>
          </a:prstGeom>
          <a:noFill/>
          <a:ln cap="flat" cmpd="sng" w="5080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22"/>
          <p:cNvSpPr txBox="1"/>
          <p:nvPr/>
        </p:nvSpPr>
        <p:spPr>
          <a:xfrm>
            <a:off x="6549385" y="7041112"/>
            <a:ext cx="49539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8685191" y="7157189"/>
            <a:ext cx="4953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25" y="2987500"/>
            <a:ext cx="2506829" cy="1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22" y="5151900"/>
            <a:ext cx="2506829" cy="1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56" y="7316300"/>
            <a:ext cx="2506829" cy="1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408" y="4815225"/>
            <a:ext cx="1871809" cy="240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12814500" y="3756000"/>
            <a:ext cx="24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6404200" y="8303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2D01A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1192000" y="87054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2D01A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1192000" y="109994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2D01A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10450" y="9115750"/>
            <a:ext cx="3179400" cy="2124000"/>
          </a:xfrm>
          <a:prstGeom prst="rect">
            <a:avLst/>
          </a:prstGeom>
          <a:noFill/>
          <a:ln cap="flat" cmpd="sng" w="1905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CONSUMATORE SCEGLIE IL RIVENDITORE A CUI AFFIDARSI PER ACQUISTARE I PRODOTTI RIUTILIZZABILI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5064163" y="9225050"/>
            <a:ext cx="2076300" cy="1693200"/>
          </a:xfrm>
          <a:prstGeom prst="rect">
            <a:avLst/>
          </a:prstGeom>
          <a:noFill/>
          <a:ln cap="flat" cmpd="sng" w="1905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SELEZIONA I PRODOTTI 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9210263" y="9744763"/>
            <a:ext cx="2076300" cy="615600"/>
          </a:xfrm>
          <a:prstGeom prst="rect">
            <a:avLst/>
          </a:prstGeom>
          <a:noFill/>
          <a:ln cap="flat" cmpd="sng" w="1905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ACQUISTA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12963625" y="9346600"/>
            <a:ext cx="2650500" cy="1662300"/>
          </a:xfrm>
          <a:prstGeom prst="rect">
            <a:avLst/>
          </a:prstGeom>
          <a:noFill/>
          <a:ln cap="flat" cmpd="sng" w="1905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VUOTOO INOLTRA L’ORDINE AL RIVENDITORE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700" y="5174775"/>
            <a:ext cx="2506829" cy="1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03588" y="4156200"/>
            <a:ext cx="3604151" cy="34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6">
            <a:alphaModFix/>
          </a:blip>
          <a:srcRect b="12300" l="0" r="0" t="-12300"/>
          <a:stretch/>
        </p:blipFill>
        <p:spPr>
          <a:xfrm rot="899850">
            <a:off x="17049592" y="6166745"/>
            <a:ext cx="2270343" cy="8490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17207000" y="9542275"/>
            <a:ext cx="2412600" cy="585000"/>
          </a:xfrm>
          <a:prstGeom prst="rect">
            <a:avLst/>
          </a:prstGeom>
          <a:noFill/>
          <a:ln cap="flat" cmpd="sng" w="19050">
            <a:solidFill>
              <a:srgbClr val="92D0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CONSEGNA</a:t>
            </a:r>
            <a:endParaRPr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6090" y="4862425"/>
            <a:ext cx="3716349" cy="24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/>
          </a:blip>
          <a:srcRect b="0" l="47285" r="0" t="0"/>
          <a:stretch/>
        </p:blipFill>
        <p:spPr>
          <a:xfrm>
            <a:off x="9429350" y="7160600"/>
            <a:ext cx="3291100" cy="16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4250" y="5066275"/>
            <a:ext cx="6621551" cy="41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1795125" y="438800"/>
            <a:ext cx="113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0" y="38600"/>
            <a:ext cx="19319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1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Piattaforma : Software SaaS</a:t>
            </a: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369050" y="2660825"/>
            <a:ext cx="8686500" cy="9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Permette al </a:t>
            </a: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consumatore di noleggiare il packaging riutilizzabile senza ulteriori costi aggiuntivi.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Permette alle aziende di monitorare e gestire la supply chain con :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statistiche in tempo reale sui tassi di restituzione;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disponibilità dinamica delle scorte.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rPr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Permette alle aziende di ordinare nuovi imballaggi.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●"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8225" y="4587875"/>
            <a:ext cx="2490324" cy="19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8213" y="1206875"/>
            <a:ext cx="1961474" cy="14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8009950" y="3995050"/>
            <a:ext cx="86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7731700" y="3955300"/>
            <a:ext cx="114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8009950" y="2226075"/>
            <a:ext cx="86460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850" y="-98625"/>
            <a:ext cx="20217802" cy="11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1400" y="2737925"/>
            <a:ext cx="10447899" cy="27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 amt="21000"/>
          </a:blip>
          <a:srcRect b="0" l="0" r="0" t="0"/>
          <a:stretch/>
        </p:blipFill>
        <p:spPr>
          <a:xfrm>
            <a:off x="6335655" y="3069817"/>
            <a:ext cx="6552443" cy="5718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>
            <p:ph type="title"/>
          </p:nvPr>
        </p:nvSpPr>
        <p:spPr>
          <a:xfrm>
            <a:off x="201080" y="0"/>
            <a:ext cx="39153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>
                <a:solidFill>
                  <a:srgbClr val="92D050"/>
                </a:solidFill>
              </a:rPr>
              <a:t>La filiera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6824877" y="3093564"/>
            <a:ext cx="5574000" cy="5670900"/>
          </a:xfrm>
          <a:prstGeom prst="ellipse">
            <a:avLst/>
          </a:prstGeom>
          <a:solidFill>
            <a:srgbClr val="92D050">
              <a:alpha val="6669"/>
            </a:srgbClr>
          </a:solidFill>
          <a:ln cap="flat" cmpd="sng" w="508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1178975" y="6962173"/>
            <a:ext cx="55740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4935085" y="8581899"/>
            <a:ext cx="34533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di distribuzione</a:t>
            </a:r>
            <a:endParaRPr sz="800"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8858034" y="2655603"/>
            <a:ext cx="950100" cy="966600"/>
          </a:xfrm>
          <a:prstGeom prst="ellipse">
            <a:avLst/>
          </a:prstGeom>
          <a:solidFill>
            <a:srgbClr val="92D01A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11578237" y="4066180"/>
            <a:ext cx="950100" cy="966600"/>
          </a:xfrm>
          <a:prstGeom prst="ellipse">
            <a:avLst/>
          </a:prstGeom>
          <a:solidFill>
            <a:srgbClr val="92D01A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11349241" y="7247148"/>
            <a:ext cx="950100" cy="966600"/>
          </a:xfrm>
          <a:prstGeom prst="ellipse">
            <a:avLst/>
          </a:prstGeom>
          <a:solidFill>
            <a:srgbClr val="92D01A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12352929" y="4465363"/>
            <a:ext cx="55740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di distribuzione 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9660685" y="2745798"/>
            <a:ext cx="2004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Fornitore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12089829" y="7686710"/>
            <a:ext cx="557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 vendita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8208883" y="8062644"/>
            <a:ext cx="950100" cy="966600"/>
          </a:xfrm>
          <a:prstGeom prst="ellipse">
            <a:avLst/>
          </a:prstGeom>
          <a:solidFill>
            <a:srgbClr val="92D01A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9158981" y="8470954"/>
            <a:ext cx="1429500" cy="558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    </a:t>
            </a:r>
            <a:r>
              <a:rPr lang="it-IT" sz="2500">
                <a:solidFill>
                  <a:schemeClr val="lt1"/>
                </a:solidFill>
              </a:rPr>
              <a:t>VuoToo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>
            <a:off x="10384099" y="5167294"/>
            <a:ext cx="1030500" cy="1030500"/>
          </a:xfrm>
          <a:prstGeom prst="ellipse">
            <a:avLst/>
          </a:prstGeom>
          <a:solidFill>
            <a:srgbClr val="92D050">
              <a:alpha val="48627"/>
            </a:srgbClr>
          </a:solidFill>
          <a:ln cap="rnd" cmpd="sng" w="190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6901770" y="5329788"/>
            <a:ext cx="1030500" cy="1030500"/>
          </a:xfrm>
          <a:prstGeom prst="ellipse">
            <a:avLst/>
          </a:prstGeom>
          <a:solidFill>
            <a:srgbClr val="92D050">
              <a:alpha val="48627"/>
            </a:srgbClr>
          </a:solidFill>
          <a:ln cap="rnd" cmpd="sng" w="190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4382975" y="2484962"/>
            <a:ext cx="144717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Fee : 0,25€ per ogni ciclo  </a:t>
            </a:r>
            <a:endParaRPr sz="4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6264474" y="6461102"/>
            <a:ext cx="25578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marR="5080" rtl="0" algn="ct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di distribuzione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5080" rtl="0" algn="ctr">
              <a:lnSpc>
                <a:spcPct val="11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6"/>
          <p:cNvSpPr txBox="1"/>
          <p:nvPr>
            <p:ph type="title"/>
          </p:nvPr>
        </p:nvSpPr>
        <p:spPr>
          <a:xfrm>
            <a:off x="1564857" y="777826"/>
            <a:ext cx="9408972" cy="1032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lang="it-IT" sz="6600">
                <a:solidFill>
                  <a:srgbClr val="92D050"/>
                </a:solidFill>
              </a:rPr>
              <a:t>BUSINESS MODEL</a:t>
            </a:r>
            <a:endParaRPr>
              <a:solidFill>
                <a:srgbClr val="92D050"/>
              </a:solidFill>
            </a:endParaRPr>
          </a:p>
        </p:txBody>
      </p:sp>
      <p:cxnSp>
        <p:nvCxnSpPr>
          <p:cNvPr id="254" name="Google Shape;254;p26"/>
          <p:cNvCxnSpPr/>
          <p:nvPr/>
        </p:nvCxnSpPr>
        <p:spPr>
          <a:xfrm rot="10800000">
            <a:off x="877725" y="1933094"/>
            <a:ext cx="186690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26"/>
          <p:cNvCxnSpPr/>
          <p:nvPr/>
        </p:nvCxnSpPr>
        <p:spPr>
          <a:xfrm rot="10800000">
            <a:off x="1564850" y="10193225"/>
            <a:ext cx="18669000" cy="0"/>
          </a:xfrm>
          <a:prstGeom prst="straightConnector1">
            <a:avLst/>
          </a:prstGeom>
          <a:noFill/>
          <a:ln cap="rnd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26"/>
          <p:cNvSpPr txBox="1"/>
          <p:nvPr/>
        </p:nvSpPr>
        <p:spPr>
          <a:xfrm>
            <a:off x="6901775" y="2222750"/>
            <a:ext cx="716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7" name="Google Shape;257;p26"/>
          <p:cNvCxnSpPr/>
          <p:nvPr/>
        </p:nvCxnSpPr>
        <p:spPr>
          <a:xfrm flipH="1">
            <a:off x="4168795" y="3432650"/>
            <a:ext cx="3079200" cy="1454100"/>
          </a:xfrm>
          <a:prstGeom prst="straightConnector1">
            <a:avLst/>
          </a:prstGeom>
          <a:noFill/>
          <a:ln cap="flat" cmpd="sng" w="114300">
            <a:solidFill>
              <a:srgbClr val="92D0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6"/>
          <p:cNvCxnSpPr/>
          <p:nvPr/>
        </p:nvCxnSpPr>
        <p:spPr>
          <a:xfrm>
            <a:off x="7838750" y="3450650"/>
            <a:ext cx="2657400" cy="1545900"/>
          </a:xfrm>
          <a:prstGeom prst="straightConnector1">
            <a:avLst/>
          </a:prstGeom>
          <a:noFill/>
          <a:ln cap="flat" cmpd="sng" w="114300">
            <a:solidFill>
              <a:srgbClr val="92D01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26"/>
          <p:cNvSpPr txBox="1"/>
          <p:nvPr/>
        </p:nvSpPr>
        <p:spPr>
          <a:xfrm>
            <a:off x="15642275" y="3966350"/>
            <a:ext cx="36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Primo caso: </a:t>
            </a:r>
            <a:r>
              <a:rPr b="1" lang="it-IT" sz="30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GDO</a:t>
            </a:r>
            <a:endParaRPr b="1" sz="3000">
              <a:solidFill>
                <a:srgbClr val="92D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0" name="Google Shape;260;p26"/>
          <p:cNvCxnSpPr/>
          <p:nvPr/>
        </p:nvCxnSpPr>
        <p:spPr>
          <a:xfrm flipH="1">
            <a:off x="4255045" y="7888825"/>
            <a:ext cx="2063100" cy="857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26"/>
          <p:cNvSpPr txBox="1"/>
          <p:nvPr/>
        </p:nvSpPr>
        <p:spPr>
          <a:xfrm>
            <a:off x="14370225" y="8895750"/>
            <a:ext cx="67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 </a:t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3526495" y="8727250"/>
            <a:ext cx="1030500" cy="1030500"/>
          </a:xfrm>
          <a:prstGeom prst="ellipse">
            <a:avLst/>
          </a:prstGeom>
          <a:solidFill>
            <a:srgbClr val="92D050">
              <a:alpha val="48630"/>
            </a:srgbClr>
          </a:solidFill>
          <a:ln cap="rnd" cmpd="sng" w="190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4557000" y="8768375"/>
            <a:ext cx="29508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marR="5080" rtl="0" algn="ct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di distribuzione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5080" rtl="0" algn="ctr">
              <a:lnSpc>
                <a:spcPct val="11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4" name="Google Shape;264;p26"/>
          <p:cNvCxnSpPr/>
          <p:nvPr/>
        </p:nvCxnSpPr>
        <p:spPr>
          <a:xfrm rot="10800000">
            <a:off x="8476975" y="7838875"/>
            <a:ext cx="1715400" cy="917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6"/>
          <p:cNvSpPr/>
          <p:nvPr/>
        </p:nvSpPr>
        <p:spPr>
          <a:xfrm>
            <a:off x="9968820" y="8727238"/>
            <a:ext cx="1030500" cy="1030500"/>
          </a:xfrm>
          <a:prstGeom prst="ellipse">
            <a:avLst/>
          </a:prstGeom>
          <a:solidFill>
            <a:srgbClr val="92D050">
              <a:alpha val="48630"/>
            </a:srgbClr>
          </a:solidFill>
          <a:ln cap="rnd" cmpd="sng" w="190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0384088" y="8727250"/>
            <a:ext cx="2842200" cy="25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 vendita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5080" rtl="0" algn="ctr">
              <a:lnSpc>
                <a:spcPct val="1181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6901776" y="5562313"/>
            <a:ext cx="16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/>
              <a:t>50%</a:t>
            </a:r>
            <a:endParaRPr b="1" sz="3200"/>
          </a:p>
        </p:txBody>
      </p:sp>
      <p:sp>
        <p:nvSpPr>
          <p:cNvPr id="268" name="Google Shape;268;p26"/>
          <p:cNvSpPr txBox="1"/>
          <p:nvPr/>
        </p:nvSpPr>
        <p:spPr>
          <a:xfrm>
            <a:off x="10496014" y="5351650"/>
            <a:ext cx="1689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100"/>
              <a:t>4</a:t>
            </a:r>
            <a:r>
              <a:rPr b="1" lang="it-IT" sz="3100"/>
              <a:t>0%</a:t>
            </a:r>
            <a:endParaRPr b="1" sz="3100"/>
          </a:p>
        </p:txBody>
      </p:sp>
      <p:sp>
        <p:nvSpPr>
          <p:cNvPr id="269" name="Google Shape;269;p26"/>
          <p:cNvSpPr txBox="1"/>
          <p:nvPr/>
        </p:nvSpPr>
        <p:spPr>
          <a:xfrm>
            <a:off x="10115300" y="8903950"/>
            <a:ext cx="129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/>
              <a:t>20</a:t>
            </a:r>
            <a:r>
              <a:rPr b="1" lang="it-IT" sz="3200"/>
              <a:t>%</a:t>
            </a:r>
            <a:endParaRPr b="1" sz="3200"/>
          </a:p>
        </p:txBody>
      </p:sp>
      <p:sp>
        <p:nvSpPr>
          <p:cNvPr id="270" name="Google Shape;270;p26"/>
          <p:cNvSpPr txBox="1"/>
          <p:nvPr/>
        </p:nvSpPr>
        <p:spPr>
          <a:xfrm>
            <a:off x="3626225" y="8895750"/>
            <a:ext cx="1530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/>
              <a:t>3</a:t>
            </a:r>
            <a:r>
              <a:rPr b="1" lang="it-IT" sz="3200"/>
              <a:t>0%</a:t>
            </a:r>
            <a:endParaRPr b="1" sz="3200"/>
          </a:p>
        </p:txBody>
      </p:sp>
      <p:sp>
        <p:nvSpPr>
          <p:cNvPr id="271" name="Google Shape;271;p26"/>
          <p:cNvSpPr txBox="1"/>
          <p:nvPr/>
        </p:nvSpPr>
        <p:spPr>
          <a:xfrm>
            <a:off x="15642275" y="8398850"/>
            <a:ext cx="36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Secondo</a:t>
            </a:r>
            <a:r>
              <a:rPr b="1" lang="it-IT" sz="30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caso: DO</a:t>
            </a:r>
            <a:endParaRPr b="1" sz="3000">
              <a:solidFill>
                <a:srgbClr val="92D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4600" y="5289500"/>
            <a:ext cx="3035225" cy="113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26"/>
          <p:cNvCxnSpPr/>
          <p:nvPr/>
        </p:nvCxnSpPr>
        <p:spPr>
          <a:xfrm>
            <a:off x="7533620" y="3639950"/>
            <a:ext cx="19500" cy="1700700"/>
          </a:xfrm>
          <a:prstGeom prst="straightConnector1">
            <a:avLst/>
          </a:prstGeom>
          <a:noFill/>
          <a:ln cap="flat" cmpd="sng" w="114300">
            <a:solidFill>
              <a:srgbClr val="92D01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6"/>
          <p:cNvSpPr/>
          <p:nvPr/>
        </p:nvSpPr>
        <p:spPr>
          <a:xfrm>
            <a:off x="3224550" y="4996548"/>
            <a:ext cx="1030500" cy="933000"/>
          </a:xfrm>
          <a:prstGeom prst="ellipse">
            <a:avLst/>
          </a:prstGeom>
          <a:solidFill>
            <a:srgbClr val="92D050">
              <a:alpha val="48630"/>
            </a:srgbClr>
          </a:solidFill>
          <a:ln cap="rnd" cmpd="sng" w="190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3323750" y="5124500"/>
            <a:ext cx="112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/>
              <a:t>10%</a:t>
            </a:r>
            <a:endParaRPr b="1" sz="3200"/>
          </a:p>
        </p:txBody>
      </p:sp>
      <p:sp>
        <p:nvSpPr>
          <p:cNvPr id="276" name="Google Shape;276;p26"/>
          <p:cNvSpPr txBox="1"/>
          <p:nvPr/>
        </p:nvSpPr>
        <p:spPr>
          <a:xfrm>
            <a:off x="1168800" y="55065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Fornitore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1C4587"/>
            </a:gs>
            <a:gs pos="100000">
              <a:srgbClr val="20124D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/>
        </p:nvSpPr>
        <p:spPr>
          <a:xfrm>
            <a:off x="1564857" y="777826"/>
            <a:ext cx="5680075" cy="1032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Century Gothic"/>
              <a:buNone/>
            </a:pPr>
            <a:r>
              <a:rPr b="0" i="0" lang="it-IT" sz="66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COMPETITO</a:t>
            </a:r>
            <a:r>
              <a:rPr b="0" i="0" lang="it-IT" sz="6600">
                <a:solidFill>
                  <a:srgbClr val="92D0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0" i="0" sz="6926">
              <a:solidFill>
                <a:srgbClr val="92D0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2964600"/>
            <a:ext cx="8864625" cy="78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 rotWithShape="1">
          <a:blip r:embed="rId4">
            <a:alphaModFix/>
          </a:blip>
          <a:srcRect b="-2020" l="0" r="0" t="2020"/>
          <a:stretch/>
        </p:blipFill>
        <p:spPr>
          <a:xfrm>
            <a:off x="10613700" y="3083850"/>
            <a:ext cx="8864624" cy="78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/>
          <p:nvPr/>
        </p:nvSpPr>
        <p:spPr>
          <a:xfrm>
            <a:off x="1706688" y="6782738"/>
            <a:ext cx="4998900" cy="12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3577750" y="3872300"/>
            <a:ext cx="5505600" cy="21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13694450" y="4945700"/>
            <a:ext cx="5784000" cy="111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10713075" y="5942875"/>
            <a:ext cx="6161400" cy="18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e">
  <a:themeElements>
    <a:clrScheme name="Ion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